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2" r:id="rId4"/>
    <p:sldId id="274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8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EE4815-3DEE-4BDD-8C0E-46A397169206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A8F19B2-1D07-40D4-AF37-2E860F99C71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Loan Amortization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 3</a:t>
                </a:r>
              </a:p>
              <a:p>
                <a:r>
                  <a:rPr lang="en-US" dirty="0"/>
                  <a:t>Draw a picture of the loan for the 30 year loan in Example 2 and find the monthly breakdown for months 1,2 and 3.</a:t>
                </a:r>
              </a:p>
              <a:p>
                <a:r>
                  <a:rPr lang="en-US" dirty="0"/>
                  <a:t>Solution: As in Example 2, the monthly payment for  the 30 years loan is $1199.10, $200,000 loan, 6% interest rate. The total amount of the 30 year loan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360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$1199.10</m:t>
                          </m:r>
                        </m:e>
                      </m:d>
                      <m:r>
                        <a:rPr lang="en-US">
                          <a:latin typeface="Cambria Math"/>
                        </a:rPr>
                        <m:t>=$431,676.00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In interest: 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$431,676.00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−$200,000=$231,676.00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897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59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Month 1: Balance is $200,000, monthly payment is $1199.10</a:t>
                </a:r>
              </a:p>
              <a:p>
                <a:r>
                  <a:rPr lang="en-US" dirty="0"/>
                  <a:t>Towards the interest snowball: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$200,000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=$1,000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Towards to the principal: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$1199.10-$1,000=$199.10</a:t>
                </a:r>
              </a:p>
              <a:p>
                <a:pPr marL="0" indent="0">
                  <a:buNone/>
                </a:pPr>
                <a:r>
                  <a:rPr lang="en-US" dirty="0"/>
                  <a:t>Therefore, the principal at the end of the first month:</a:t>
                </a:r>
              </a:p>
              <a:p>
                <a:pPr marL="0" indent="0">
                  <a:buNone/>
                </a:pPr>
                <a:r>
                  <a:rPr lang="en-US" dirty="0"/>
                  <a:t>$200,000-$199.10=$199,800.90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95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6675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Month 2: Balance. =$199,800.90, monthly payment is $1199.10</a:t>
                </a:r>
              </a:p>
              <a:p>
                <a:r>
                  <a:rPr lang="en-US" dirty="0"/>
                  <a:t>Towards the interest snowball: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$199,800.90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=$999.00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Towards to the principal: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$1199.10-$999=$191.10</a:t>
                </a:r>
              </a:p>
              <a:p>
                <a:pPr marL="0" indent="0">
                  <a:buNone/>
                </a:pPr>
                <a:r>
                  <a:rPr lang="en-US" dirty="0"/>
                  <a:t>Therefore, the principal at the end of the second month:</a:t>
                </a:r>
              </a:p>
              <a:p>
                <a:pPr marL="0" indent="0">
                  <a:buNone/>
                </a:pPr>
                <a:r>
                  <a:rPr lang="en-US" dirty="0"/>
                  <a:t>$199,800-$191.10=$199,608.90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95" t="-1389" r="-448"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666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21234-AE17-154E-B59E-8C914DF13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E6A0A-6631-7047-9528-74A8117C091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out of the $1,013.37 monthly payment, $750 goes to the interest snowball,  $263.37 goes to the principle</a:t>
            </a:r>
          </a:p>
          <a:p>
            <a:endParaRPr lang="en-US" dirty="0"/>
          </a:p>
          <a:p>
            <a:r>
              <a:rPr lang="en-US" dirty="0"/>
              <a:t>199,736.63*0.o45/12=749.01 , 264.36</a:t>
            </a:r>
          </a:p>
        </p:txBody>
      </p:sp>
    </p:spTree>
    <p:extLst>
      <p:ext uri="{BB962C8B-B14F-4D97-AF65-F5344CB8AC3E}">
        <p14:creationId xmlns:p14="http://schemas.microsoft.com/office/powerpoint/2010/main" val="563450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/>
                  <a:t>Month 3: Balance. =$199,608.90, monthly payment is $1199.10</a:t>
                </a:r>
              </a:p>
              <a:p>
                <a:r>
                  <a:rPr lang="en-US" dirty="0"/>
                  <a:t>Towards the interest snowball: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$199,608.90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x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0.06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=$998.04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Towards to the principal:</a:t>
                </a:r>
              </a:p>
              <a:p>
                <a:pPr marL="0" indent="0">
                  <a:buNone/>
                </a:pPr>
                <a:r>
                  <a:rPr lang="en-US" dirty="0"/>
                  <a:t>              $1199.10-$998.04=$201.06</a:t>
                </a:r>
              </a:p>
              <a:p>
                <a:pPr marL="0" indent="0">
                  <a:buNone/>
                </a:pPr>
                <a:r>
                  <a:rPr lang="en-US" dirty="0"/>
                  <a:t>Therefore, the principal at the end of the third month:</a:t>
                </a:r>
              </a:p>
              <a:p>
                <a:pPr marL="0" indent="0">
                  <a:buNone/>
                </a:pPr>
                <a:r>
                  <a:rPr lang="en-US" dirty="0"/>
                  <a:t>$199,608-$201.06=$199,406.95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495" t="-1389" r="-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8332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</TotalTime>
  <Words>278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Cambria Math</vt:lpstr>
      <vt:lpstr>Georgia</vt:lpstr>
      <vt:lpstr>Wingdings</vt:lpstr>
      <vt:lpstr>Wingdings 2</vt:lpstr>
      <vt:lpstr>Civic</vt:lpstr>
      <vt:lpstr>Loan Amortization</vt:lpstr>
      <vt:lpstr>Example 3</vt:lpstr>
      <vt:lpstr>Example 3</vt:lpstr>
      <vt:lpstr>PowerPoint Presentation</vt:lpstr>
      <vt:lpstr>Example 3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2.6 Mortgages</dc:title>
  <dc:creator>Case, William</dc:creator>
  <cp:lastModifiedBy>Sorensen, Erik</cp:lastModifiedBy>
  <cp:revision>14</cp:revision>
  <dcterms:created xsi:type="dcterms:W3CDTF">2015-05-11T18:49:11Z</dcterms:created>
  <dcterms:modified xsi:type="dcterms:W3CDTF">2020-09-18T12:38:21Z</dcterms:modified>
</cp:coreProperties>
</file>